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106918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oe Yiqing Zhou" initials="ZYZ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82"/>
  </p:normalViewPr>
  <p:slideViewPr>
    <p:cSldViewPr snapToGrid="0" snapToObjects="1">
      <p:cViewPr varScale="1">
        <p:scale>
          <a:sx n="62" d="100"/>
          <a:sy n="62" d="100"/>
        </p:scale>
        <p:origin x="2808" y="90"/>
      </p:cViewPr>
      <p:guideLst>
        <p:guide orient="horz" pos="336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5" d="100"/>
          <a:sy n="95" d="100"/>
        </p:scale>
        <p:origin x="3720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8B0D4-1F2A-0147-B110-03D2F0F16141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CB3AE-2CF2-F94D-988E-FEB27BB6B5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92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93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5010" y="0"/>
            <a:ext cx="2971800" cy="45931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A9302-3CF4-4D44-BBA8-E8DB0AAD97F5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39988" y="1143000"/>
            <a:ext cx="19780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2"/>
            <a:ext cx="5486400" cy="360044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4685"/>
            <a:ext cx="2971800" cy="459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5010" y="8684685"/>
            <a:ext cx="2971800" cy="459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BB4A7-DC72-F74C-B90B-521AD19DF4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32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39988" y="1143000"/>
            <a:ext cx="19780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CBB4A7-DC72-F74C-B90B-521AD19DF40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498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749795"/>
            <a:ext cx="5829300" cy="3722335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615678"/>
            <a:ext cx="5143500" cy="2581379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97F6-0E08-4C41-B4CF-B4719CB95389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EC1E-12C6-FB4E-8AD6-BD3BCAC43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596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97F6-0E08-4C41-B4CF-B4719CB95389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EC1E-12C6-FB4E-8AD6-BD3BCAC43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15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69240"/>
            <a:ext cx="1478756" cy="90608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69240"/>
            <a:ext cx="4350544" cy="9060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97F6-0E08-4C41-B4CF-B4719CB95389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EC1E-12C6-FB4E-8AD6-BD3BCAC43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32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97F6-0E08-4C41-B4CF-B4719CB95389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EC1E-12C6-FB4E-8AD6-BD3BCAC43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543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665532"/>
            <a:ext cx="5915025" cy="4447496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7155103"/>
            <a:ext cx="5915025" cy="2338833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97F6-0E08-4C41-B4CF-B4719CB95389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EC1E-12C6-FB4E-8AD6-BD3BCAC43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425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846200"/>
            <a:ext cx="2914650" cy="67838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846200"/>
            <a:ext cx="2914650" cy="67838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97F6-0E08-4C41-B4CF-B4719CB95389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EC1E-12C6-FB4E-8AD6-BD3BCAC43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50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69242"/>
            <a:ext cx="5915025" cy="20665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620980"/>
            <a:ext cx="2901255" cy="128450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905482"/>
            <a:ext cx="2901255" cy="574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620980"/>
            <a:ext cx="2915543" cy="128450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905482"/>
            <a:ext cx="2915543" cy="5744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97F6-0E08-4C41-B4CF-B4719CB95389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EC1E-12C6-FB4E-8AD6-BD3BCAC43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8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97F6-0E08-4C41-B4CF-B4719CB95389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EC1E-12C6-FB4E-8AD6-BD3BCAC43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012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97F6-0E08-4C41-B4CF-B4719CB95389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EC1E-12C6-FB4E-8AD6-BD3BCAC43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835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712788"/>
            <a:ext cx="2211884" cy="249475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539425"/>
            <a:ext cx="3471863" cy="759811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207544"/>
            <a:ext cx="2211884" cy="594237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97F6-0E08-4C41-B4CF-B4719CB95389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EC1E-12C6-FB4E-8AD6-BD3BCAC43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541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712788"/>
            <a:ext cx="2211884" cy="2494756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539425"/>
            <a:ext cx="3471863" cy="759811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207544"/>
            <a:ext cx="2211884" cy="594237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A97F6-0E08-4C41-B4CF-B4719CB95389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FEC1E-12C6-FB4E-8AD6-BD3BCAC43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89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69242"/>
            <a:ext cx="5915025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846200"/>
            <a:ext cx="5915025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909729"/>
            <a:ext cx="154305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A97F6-0E08-4C41-B4CF-B4719CB95389}" type="datetimeFigureOut">
              <a:rPr lang="en-US" smtClean="0"/>
              <a:t>1/12/2018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909729"/>
            <a:ext cx="2314575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909729"/>
            <a:ext cx="154305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FEC1E-12C6-FB4E-8AD6-BD3BCAC436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49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www.royalcaribbean.com/" TargetMode="External"/><Relationship Id="rId10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ON VOYAG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412" y="395218"/>
            <a:ext cx="5591175" cy="93154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2728808" y="1611704"/>
            <a:ext cx="2213306" cy="359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zh-CN" altLang="en-US" sz="2800" dirty="0">
                <a:latin typeface="FZLanTingHeiS-B-GB" charset="-122"/>
                <a:ea typeface="FZLanTingHeiS-B-GB" charset="-122"/>
                <a:cs typeface="FZLanTingHeiS-B-GB" charset="-122"/>
              </a:rPr>
              <a:t>旅途愉快</a:t>
            </a:r>
            <a:r>
              <a:rPr lang="en-US" sz="2800" dirty="0">
                <a:latin typeface="FZLanTingHeiS-B-GB" charset="-122"/>
                <a:ea typeface="FZLanTingHeiS-B-GB" charset="-122"/>
                <a:cs typeface="FZLanTingHeiS-B-GB" charset="-122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633413" y="1934869"/>
            <a:ext cx="5591174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sz="12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您好！</a:t>
            </a:r>
            <a:r>
              <a:rPr lang="en-US" sz="12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/>
            </a:r>
            <a:br>
              <a:rPr lang="en-US" sz="12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</a:br>
            <a:r>
              <a:rPr lang="en-US" sz="12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/>
            </a:r>
            <a:br>
              <a:rPr lang="en-US" sz="12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</a:br>
            <a:r>
              <a:rPr lang="zh-CN" sz="12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相信您一定对即将开启的神秘旅程充满期待。在您踏上旅行之前，我们想要确保您利用好我们</a:t>
            </a:r>
            <a:r>
              <a:rPr lang="zh-CN" altLang="en-US" sz="12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的</a:t>
            </a:r>
            <a:r>
              <a:rPr lang="zh-CN" sz="12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丰厚优惠。如果您在船上经过我们未来假期销售中心，同时想到计划您的下一个旅程，我们一定会给您</a:t>
            </a:r>
            <a:r>
              <a:rPr lang="zh-CN" altLang="en-US" sz="12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超乎预期</a:t>
            </a:r>
            <a:r>
              <a:rPr lang="zh-CN" altLang="en-US" sz="1200" dirty="0" smtClean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的</a:t>
            </a:r>
            <a:r>
              <a:rPr lang="zh-CN" sz="12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优惠专享</a:t>
            </a:r>
            <a:r>
              <a:rPr lang="en-US" sz="1200" dirty="0" smtClean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– </a:t>
            </a:r>
            <a:r>
              <a:rPr lang="zh-CN" altLang="en-US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高达</a:t>
            </a:r>
            <a:r>
              <a:rPr lang="en-US" altLang="zh-CN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8</a:t>
            </a:r>
            <a:r>
              <a:rPr lang="zh-CN" altLang="en-US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折的船票优惠外加</a:t>
            </a:r>
            <a:r>
              <a:rPr lang="en-US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200</a:t>
            </a:r>
            <a:r>
              <a:rPr lang="zh-CN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美</a:t>
            </a:r>
            <a:r>
              <a:rPr lang="zh-CN" altLang="en-US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元</a:t>
            </a:r>
            <a:r>
              <a:rPr lang="zh-CN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的</a:t>
            </a:r>
            <a:r>
              <a:rPr lang="zh-CN" altLang="zh-CN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船上</a:t>
            </a:r>
            <a:r>
              <a:rPr lang="zh-CN" altLang="en-US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即时</a:t>
            </a:r>
            <a:r>
              <a:rPr lang="zh-CN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消费礼金</a:t>
            </a:r>
            <a:r>
              <a:rPr lang="zh-CN" altLang="en-US" sz="1200" dirty="0" smtClean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。</a:t>
            </a:r>
            <a:r>
              <a:rPr lang="en-US" sz="14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B-GB" charset="-122"/>
              </a:rPr>
              <a:t/>
            </a:r>
            <a:br>
              <a:rPr lang="en-US" sz="14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B-GB" charset="-122"/>
              </a:rPr>
            </a:br>
            <a:r>
              <a:rPr lang="zh-CN" sz="16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B-GB" charset="-122"/>
              </a:rPr>
              <a:t>未来假期专享优惠</a:t>
            </a:r>
            <a:r>
              <a:rPr lang="en-US" sz="16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B-GB" charset="-122"/>
              </a:rPr>
              <a:t>: </a:t>
            </a:r>
          </a:p>
          <a:p>
            <a:pPr>
              <a:spcAft>
                <a:spcPts val="0"/>
              </a:spcAft>
            </a:pPr>
            <a:endParaRPr lang="en-US" sz="1600" dirty="0" smtClean="0">
              <a:effectLst/>
              <a:latin typeface="方正兰亭纤黑简体" panose="03000509000000000000" pitchFamily="65" charset="-122"/>
              <a:ea typeface="方正兰亭纤黑简体" panose="03000509000000000000" pitchFamily="65" charset="-122"/>
              <a:cs typeface="FZLanTingHeiS-B-GB" charset="-122"/>
            </a:endParaRPr>
          </a:p>
          <a:p>
            <a:pPr marL="342900" lvl="0" indent="-342900">
              <a:spcAft>
                <a:spcPts val="1000"/>
              </a:spcAft>
              <a:buSzPts val="1000"/>
              <a:buFont typeface="Symbol" charset="2"/>
              <a:buChar char=""/>
              <a:tabLst>
                <a:tab pos="457200" algn="l"/>
              </a:tabLst>
            </a:pPr>
            <a:r>
              <a:rPr lang="zh-CN" altLang="en-US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消费礼金 </a:t>
            </a:r>
            <a:r>
              <a:rPr lang="en-US" altLang="zh-CN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— </a:t>
            </a:r>
            <a:r>
              <a:rPr lang="zh-CN" altLang="en-US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高达</a:t>
            </a:r>
            <a:r>
              <a:rPr lang="en-US" altLang="zh-CN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200</a:t>
            </a:r>
            <a:r>
              <a:rPr lang="zh-CN" altLang="en-US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美元的船上即时消费礼金，在船上任何地方消费使用。</a:t>
            </a:r>
            <a:endParaRPr lang="en-US" altLang="zh-CN" sz="1200" dirty="0">
              <a:latin typeface="方正兰亭纤黑简体" panose="03000509000000000000" pitchFamily="65" charset="-122"/>
              <a:ea typeface="方正兰亭纤黑简体" panose="03000509000000000000" pitchFamily="65" charset="-122"/>
              <a:cs typeface="FZLanTingHeiS-R-GB" charset="-122"/>
            </a:endParaRPr>
          </a:p>
          <a:p>
            <a:pPr marL="342900" lvl="0" indent="-342900">
              <a:spcAft>
                <a:spcPts val="1000"/>
              </a:spcAft>
              <a:buSzPts val="1000"/>
              <a:buFont typeface="Symbol" charset="2"/>
              <a:buChar char=""/>
              <a:tabLst>
                <a:tab pos="457200" algn="l"/>
              </a:tabLst>
            </a:pPr>
            <a:r>
              <a:rPr lang="zh-CN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灵活变更</a:t>
            </a:r>
            <a:r>
              <a:rPr lang="en-US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 — </a:t>
            </a:r>
            <a:r>
              <a:rPr lang="zh-CN" altLang="zh-CN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确认式预订</a:t>
            </a:r>
            <a:r>
              <a:rPr lang="zh-CN" altLang="en-US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的</a:t>
            </a:r>
            <a:r>
              <a:rPr lang="zh-CN" altLang="zh-CN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订单生成起</a:t>
            </a:r>
            <a:r>
              <a:rPr lang="en-US" altLang="zh-CN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30</a:t>
            </a:r>
            <a:r>
              <a:rPr lang="zh-CN" altLang="zh-CN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天及</a:t>
            </a:r>
            <a:r>
              <a:rPr lang="en-US" altLang="zh-CN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30</a:t>
            </a:r>
            <a:r>
              <a:rPr lang="zh-CN" altLang="zh-CN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天以内可以无限次更改且</a:t>
            </a:r>
            <a:r>
              <a:rPr lang="zh-CN" altLang="en-US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不 </a:t>
            </a:r>
            <a:r>
              <a:rPr lang="zh-CN" altLang="zh-CN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收取任何服务费</a:t>
            </a:r>
            <a:r>
              <a:rPr lang="zh-CN" altLang="en-US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；</a:t>
            </a:r>
            <a:r>
              <a:rPr lang="zh-CN" altLang="zh-CN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开放式预订的订单</a:t>
            </a:r>
            <a:r>
              <a:rPr lang="zh-CN" altLang="zh-CN" sz="1200" dirty="0" smtClean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中</a:t>
            </a:r>
            <a:r>
              <a:rPr lang="zh-CN" altLang="en-US" sz="1200" dirty="0">
                <a:latin typeface="方正兰亭纤黑简体" panose="03000509000000000000" pitchFamily="65" charset="-122"/>
                <a:ea typeface="方正兰亭纤黑简体" panose="03000509000000000000" pitchFamily="65" charset="-122"/>
              </a:rPr>
              <a:t>可以无限次的更改客人姓名直到确认具体</a:t>
            </a:r>
            <a:r>
              <a:rPr lang="zh-CN" altLang="en-US" sz="1200" dirty="0" smtClean="0">
                <a:latin typeface="方正兰亭纤黑简体" panose="03000509000000000000" pitchFamily="65" charset="-122"/>
                <a:ea typeface="方正兰亭纤黑简体" panose="03000509000000000000" pitchFamily="65" charset="-122"/>
              </a:rPr>
              <a:t>航次</a:t>
            </a:r>
            <a:r>
              <a:rPr lang="zh-CN" altLang="en-US" sz="1200" dirty="0" smtClean="0"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。</a:t>
            </a:r>
            <a:endParaRPr lang="en-US" sz="1200" dirty="0">
              <a:latin typeface="方正兰亭纤黑简体" panose="03000509000000000000" pitchFamily="65" charset="-122"/>
              <a:ea typeface="方正兰亭纤黑简体" panose="03000509000000000000" pitchFamily="65" charset="-122"/>
              <a:cs typeface="FZLanTingHeiS-R-GB" charset="-122"/>
            </a:endParaRPr>
          </a:p>
          <a:p>
            <a:pPr marL="342900" lvl="0" indent="-342900">
              <a:spcAft>
                <a:spcPts val="1000"/>
              </a:spcAft>
              <a:buSzPts val="1000"/>
              <a:buFont typeface="Symbol" charset="2"/>
              <a:buChar char=""/>
              <a:tabLst>
                <a:tab pos="457200" algn="l"/>
              </a:tabLst>
            </a:pPr>
            <a:r>
              <a:rPr lang="zh-CN" sz="12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优惠叠加</a:t>
            </a:r>
            <a:r>
              <a:rPr lang="en-US" sz="12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 — </a:t>
            </a:r>
            <a:r>
              <a:rPr lang="zh-CN" altLang="en-US" sz="12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未来假期优惠专享可与皇家加勒比北美优惠和中国母港优惠叠加</a:t>
            </a:r>
            <a:r>
              <a:rPr lang="zh-CN" sz="12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。 </a:t>
            </a:r>
            <a:endParaRPr lang="en-US" sz="1200" dirty="0" smtClean="0">
              <a:effectLst/>
              <a:latin typeface="方正兰亭纤黑简体" panose="03000509000000000000" pitchFamily="65" charset="-122"/>
              <a:ea typeface="方正兰亭纤黑简体" panose="03000509000000000000" pitchFamily="65" charset="-122"/>
              <a:cs typeface="FZLanTingHeiS-R-GB" charset="-122"/>
            </a:endParaRPr>
          </a:p>
          <a:p>
            <a:pPr marL="342900" lvl="0" indent="-342900">
              <a:spcAft>
                <a:spcPts val="1000"/>
              </a:spcAft>
              <a:buSzPts val="1000"/>
              <a:buFont typeface="Symbol" charset="2"/>
              <a:buChar char=""/>
              <a:tabLst>
                <a:tab pos="457200" algn="l"/>
              </a:tabLst>
            </a:pPr>
            <a:r>
              <a:rPr lang="zh-CN" sz="12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随心选舱</a:t>
            </a:r>
            <a:r>
              <a:rPr lang="en-US" sz="12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 — </a:t>
            </a:r>
            <a:r>
              <a:rPr lang="zh-CN" sz="12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手动选择心仪的舱房。 </a:t>
            </a:r>
            <a:endParaRPr lang="en-US" sz="1200" dirty="0" smtClean="0">
              <a:effectLst/>
              <a:latin typeface="方正兰亭纤黑简体" panose="03000509000000000000" pitchFamily="65" charset="-122"/>
              <a:ea typeface="方正兰亭纤黑简体" panose="03000509000000000000" pitchFamily="65" charset="-122"/>
              <a:cs typeface="FZLanTingHeiS-R-GB" charset="-122"/>
            </a:endParaRPr>
          </a:p>
          <a:p>
            <a:pPr marL="342900" lvl="0" indent="-342900">
              <a:spcAft>
                <a:spcPts val="1000"/>
              </a:spcAft>
              <a:buSzPts val="1000"/>
              <a:buFont typeface="Symbol" charset="2"/>
              <a:buChar char=""/>
              <a:tabLst>
                <a:tab pos="457200" algn="l"/>
              </a:tabLst>
            </a:pPr>
            <a:r>
              <a:rPr lang="zh-CN" sz="12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优惠同享</a:t>
            </a:r>
            <a:r>
              <a:rPr lang="en-US" sz="12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 — </a:t>
            </a:r>
            <a:r>
              <a:rPr lang="zh-CN" sz="12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每人最多可为家人或朋友预</a:t>
            </a:r>
            <a:r>
              <a:rPr lang="zh-CN" altLang="en-US" sz="12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订</a:t>
            </a:r>
            <a:r>
              <a:rPr lang="en-US" sz="12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3</a:t>
            </a:r>
            <a:r>
              <a:rPr lang="zh-CN" sz="12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间舱房并享受同样的船上预</a:t>
            </a:r>
            <a:r>
              <a:rPr lang="zh-CN" altLang="en-US" sz="12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订</a:t>
            </a:r>
            <a:r>
              <a:rPr lang="zh-CN" sz="12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优惠。</a:t>
            </a:r>
            <a:endParaRPr lang="en-US" altLang="zh-CN" sz="1200" dirty="0" smtClean="0">
              <a:effectLst/>
              <a:latin typeface="方正兰亭纤黑简体" panose="03000509000000000000" pitchFamily="65" charset="-122"/>
              <a:ea typeface="方正兰亭纤黑简体" panose="03000509000000000000" pitchFamily="65" charset="-122"/>
              <a:cs typeface="FZLanTingHeiS-R-GB" charset="-122"/>
            </a:endParaRPr>
          </a:p>
          <a:p>
            <a:pPr marL="342900" lvl="0" indent="-342900">
              <a:spcAft>
                <a:spcPts val="1000"/>
              </a:spcAft>
              <a:buSzPts val="1000"/>
              <a:buFont typeface="Symbol" charset="2"/>
              <a:buChar char=""/>
              <a:tabLst>
                <a:tab pos="457200" algn="l"/>
              </a:tabLst>
            </a:pPr>
            <a:endParaRPr lang="en-US" sz="1400" dirty="0" smtClean="0">
              <a:effectLst/>
              <a:latin typeface="方正兰亭纤黑简体" panose="03000509000000000000" pitchFamily="65" charset="-122"/>
              <a:ea typeface="方正兰亭纤黑简体" panose="03000509000000000000" pitchFamily="65" charset="-122"/>
              <a:cs typeface="FZLanTingHeiS-R-GB" charset="-122"/>
            </a:endParaRPr>
          </a:p>
          <a:p>
            <a:pPr>
              <a:spcAft>
                <a:spcPts val="0"/>
              </a:spcAft>
            </a:pPr>
            <a:r>
              <a:rPr lang="zh-CN" sz="14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祝您旅途愉快</a:t>
            </a:r>
            <a:r>
              <a:rPr lang="en-US" sz="1400" dirty="0" smtClean="0">
                <a:effectLst/>
                <a:latin typeface="方正兰亭纤黑简体" panose="03000509000000000000" pitchFamily="65" charset="-122"/>
                <a:ea typeface="方正兰亭纤黑简体" panose="03000509000000000000" pitchFamily="65" charset="-122"/>
                <a:cs typeface="FZLanTingHeiS-R-GB" charset="-122"/>
              </a:rPr>
              <a:t>!</a:t>
            </a:r>
            <a:endParaRPr lang="en-US" sz="1400" dirty="0">
              <a:effectLst/>
              <a:latin typeface="方正兰亭纤黑简体" panose="03000509000000000000" pitchFamily="65" charset="-122"/>
              <a:ea typeface="方正兰亭纤黑简体" panose="03000509000000000000" pitchFamily="65" charset="-122"/>
              <a:cs typeface="FZLanTingHeiS-R-GB" charset="-122"/>
            </a:endParaRPr>
          </a:p>
        </p:txBody>
      </p:sp>
      <p:pic>
        <p:nvPicPr>
          <p:cNvPr id="6" name="Picture 5" descr="mhtml:file://C:\Users\126525\Desktop\Untitled%20Document.mht!http://www.creative.rccl.com/e-lite/RCI/2016/Onboard_Sales/16051243_NextCruise_Trade_Email/images/nextCruise_logo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0826" y="7278577"/>
            <a:ext cx="2267632" cy="23532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/>
          <p:cNvSpPr/>
          <p:nvPr/>
        </p:nvSpPr>
        <p:spPr>
          <a:xfrm>
            <a:off x="1431467" y="7639197"/>
            <a:ext cx="399505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100" dirty="0">
                <a:latin typeface="FZLanTingHeiS-R-GB" charset="-122"/>
                <a:ea typeface="FZLanTingHeiS-R-GB" charset="-122"/>
                <a:cs typeface="FZLanTingHeiS-R-GB" charset="-122"/>
              </a:rPr>
              <a:t>一定不要错过在船上</a:t>
            </a:r>
            <a:r>
              <a:rPr lang="zh-CN" altLang="en-US" sz="1100" dirty="0" smtClean="0">
                <a:latin typeface="FZLanTingHeiS-R-GB" charset="-122"/>
                <a:ea typeface="FZLanTingHeiS-R-GB" charset="-122"/>
                <a:cs typeface="FZLanTingHeiS-R-GB" charset="-122"/>
              </a:rPr>
              <a:t>预订的</a:t>
            </a:r>
            <a:r>
              <a:rPr lang="zh-CN" altLang="en-US" sz="11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FZLanTingHeiS-R-GB" charset="-122"/>
                <a:ea typeface="FZLanTingHeiS-R-GB" charset="-122"/>
                <a:cs typeface="FZLanTingHeiS-R-GB" charset="-122"/>
              </a:rPr>
              <a:t>绝佳</a:t>
            </a:r>
            <a:r>
              <a:rPr lang="zh-CN" altLang="en-US" sz="1100" dirty="0" smtClean="0">
                <a:latin typeface="FZLanTingHeiS-R-GB" charset="-122"/>
                <a:ea typeface="FZLanTingHeiS-R-GB" charset="-122"/>
                <a:cs typeface="FZLanTingHeiS-R-GB" charset="-122"/>
              </a:rPr>
              <a:t>时机</a:t>
            </a:r>
            <a:r>
              <a:rPr lang="zh-CN" altLang="en-US" sz="1100" dirty="0">
                <a:latin typeface="FZLanTingHeiS-R-GB" charset="-122"/>
                <a:ea typeface="FZLanTingHeiS-R-GB" charset="-122"/>
                <a:cs typeface="FZLanTingHeiS-R-GB" charset="-122"/>
              </a:rPr>
              <a:t>。</a:t>
            </a:r>
            <a:endParaRPr lang="en-US" sz="1100" dirty="0">
              <a:latin typeface="FZLanTingHeiS-R-GB" charset="-122"/>
              <a:ea typeface="FZLanTingHeiS-R-GB" charset="-122"/>
              <a:cs typeface="FZLanTingHeiS-R-GB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1100" dirty="0">
                <a:latin typeface="FZLanTingHeiS-R-GB" charset="-122"/>
                <a:ea typeface="FZLanTingHeiS-R-GB" charset="-122"/>
                <a:cs typeface="FZLanTingHeiS-R-GB" charset="-122"/>
              </a:rPr>
              <a:t>今天就前往未来假期计划您的下一次旅程吧！</a:t>
            </a:r>
            <a:r>
              <a:rPr lang="en-US" sz="1100" dirty="0">
                <a:latin typeface="FZLanTingHeiS-R-GB" charset="-122"/>
                <a:ea typeface="FZLanTingHeiS-R-GB" charset="-122"/>
                <a:cs typeface="FZLanTingHeiS-R-GB" charset="-122"/>
              </a:rPr>
              <a:t> </a:t>
            </a:r>
          </a:p>
        </p:txBody>
      </p:sp>
      <p:pic>
        <p:nvPicPr>
          <p:cNvPr id="9" name="Picture 13" descr="Royal Caribbean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7647" y="8852480"/>
            <a:ext cx="1176836" cy="2761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633412" y="8379453"/>
            <a:ext cx="5591175" cy="457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6461" y="8601733"/>
            <a:ext cx="3429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FZLanTingHeiS-R-GB" charset="-122"/>
                <a:ea typeface="FZLanTingHeiS-R-GB" charset="-122"/>
                <a:cs typeface="FZLanTingHeiS-R-GB" charset="-122"/>
              </a:rPr>
              <a:t>[</a:t>
            </a:r>
            <a:r>
              <a:rPr lang="zh-CN" altLang="en-US" sz="1200" dirty="0">
                <a:solidFill>
                  <a:srgbClr val="FF0000"/>
                </a:solidFill>
                <a:latin typeface="FZLanTingHeiS-R-GB" charset="-122"/>
                <a:ea typeface="FZLanTingHeiS-R-GB" charset="-122"/>
                <a:cs typeface="FZLanTingHeiS-R-GB" charset="-122"/>
              </a:rPr>
              <a:t>旅行社名字</a:t>
            </a:r>
            <a:r>
              <a:rPr lang="en-US" sz="1200" dirty="0" smtClean="0">
                <a:solidFill>
                  <a:srgbClr val="FF0000"/>
                </a:solidFill>
                <a:latin typeface="FZLanTingHeiS-R-GB" charset="-122"/>
                <a:ea typeface="FZLanTingHeiS-R-GB" charset="-122"/>
                <a:cs typeface="FZLanTingHeiS-R-GB" charset="-122"/>
              </a:rPr>
              <a:t>] </a:t>
            </a:r>
            <a:r>
              <a:rPr lang="en-US" sz="1200" dirty="0">
                <a:solidFill>
                  <a:srgbClr val="FF0000"/>
                </a:solidFill>
                <a:latin typeface="FZLanTingHeiS-R-GB" charset="-122"/>
                <a:ea typeface="FZLanTingHeiS-R-GB" charset="-122"/>
                <a:cs typeface="FZLanTingHeiS-R-GB" charset="-122"/>
              </a:rPr>
              <a:t/>
            </a:r>
            <a:br>
              <a:rPr lang="en-US" sz="1200" dirty="0">
                <a:solidFill>
                  <a:srgbClr val="FF0000"/>
                </a:solidFill>
                <a:latin typeface="FZLanTingHeiS-R-GB" charset="-122"/>
                <a:ea typeface="FZLanTingHeiS-R-GB" charset="-122"/>
                <a:cs typeface="FZLanTingHeiS-R-GB" charset="-122"/>
              </a:rPr>
            </a:br>
            <a:r>
              <a:rPr lang="en-US" sz="1200" dirty="0">
                <a:solidFill>
                  <a:srgbClr val="FF0000"/>
                </a:solidFill>
                <a:latin typeface="FZLanTingHeiS-R-GB" charset="-122"/>
                <a:ea typeface="FZLanTingHeiS-R-GB" charset="-122"/>
                <a:cs typeface="FZLanTingHeiS-R-GB" charset="-122"/>
              </a:rPr>
              <a:t>[</a:t>
            </a:r>
            <a:r>
              <a:rPr lang="zh-CN" altLang="en-US" sz="1200" dirty="0">
                <a:solidFill>
                  <a:srgbClr val="FF0000"/>
                </a:solidFill>
                <a:latin typeface="FZLanTingHeiS-R-GB" charset="-122"/>
                <a:ea typeface="FZLanTingHeiS-R-GB" charset="-122"/>
                <a:cs typeface="FZLanTingHeiS-R-GB" charset="-122"/>
              </a:rPr>
              <a:t>旅行社邮件</a:t>
            </a:r>
            <a:r>
              <a:rPr lang="en-US" sz="1200" dirty="0">
                <a:solidFill>
                  <a:srgbClr val="FF0000"/>
                </a:solidFill>
                <a:latin typeface="FZLanTingHeiS-R-GB" charset="-122"/>
                <a:ea typeface="FZLanTingHeiS-R-GB" charset="-122"/>
                <a:cs typeface="FZLanTingHeiS-R-GB" charset="-122"/>
              </a:rPr>
              <a:t>]</a:t>
            </a:r>
            <a:br>
              <a:rPr lang="en-US" sz="1200" dirty="0">
                <a:solidFill>
                  <a:srgbClr val="FF0000"/>
                </a:solidFill>
                <a:latin typeface="FZLanTingHeiS-R-GB" charset="-122"/>
                <a:ea typeface="FZLanTingHeiS-R-GB" charset="-122"/>
                <a:cs typeface="FZLanTingHeiS-R-GB" charset="-122"/>
              </a:rPr>
            </a:br>
            <a:r>
              <a:rPr lang="en-US" sz="1200" dirty="0">
                <a:solidFill>
                  <a:srgbClr val="FF0000"/>
                </a:solidFill>
                <a:latin typeface="FZLanTingHeiS-R-GB" charset="-122"/>
                <a:ea typeface="FZLanTingHeiS-R-GB" charset="-122"/>
                <a:cs typeface="FZLanTingHeiS-R-GB" charset="-122"/>
              </a:rPr>
              <a:t>[</a:t>
            </a:r>
            <a:r>
              <a:rPr lang="zh-CN" altLang="en-US" sz="1200" dirty="0">
                <a:solidFill>
                  <a:srgbClr val="FF0000"/>
                </a:solidFill>
                <a:latin typeface="FZLanTingHeiS-R-GB" charset="-122"/>
                <a:ea typeface="FZLanTingHeiS-R-GB" charset="-122"/>
                <a:cs typeface="FZLanTingHeiS-R-GB" charset="-122"/>
              </a:rPr>
              <a:t>旅行社地址</a:t>
            </a:r>
            <a:r>
              <a:rPr lang="en-US" sz="1200" dirty="0">
                <a:solidFill>
                  <a:srgbClr val="FF0000"/>
                </a:solidFill>
                <a:latin typeface="FZLanTingHeiS-R-GB" charset="-122"/>
                <a:ea typeface="FZLanTingHeiS-R-GB" charset="-122"/>
                <a:cs typeface="FZLanTingHeiS-R-GB" charset="-122"/>
              </a:rPr>
              <a:t>]</a:t>
            </a:r>
            <a:br>
              <a:rPr lang="en-US" sz="1200" dirty="0">
                <a:solidFill>
                  <a:srgbClr val="FF0000"/>
                </a:solidFill>
                <a:latin typeface="FZLanTingHeiS-R-GB" charset="-122"/>
                <a:ea typeface="FZLanTingHeiS-R-GB" charset="-122"/>
                <a:cs typeface="FZLanTingHeiS-R-GB" charset="-122"/>
              </a:rPr>
            </a:br>
            <a:r>
              <a:rPr lang="en-US" sz="1200" dirty="0">
                <a:solidFill>
                  <a:srgbClr val="FF0000"/>
                </a:solidFill>
                <a:latin typeface="FZLanTingHeiS-R-GB" charset="-122"/>
                <a:ea typeface="FZLanTingHeiS-R-GB" charset="-122"/>
                <a:cs typeface="FZLanTingHeiS-R-GB" charset="-122"/>
              </a:rPr>
              <a:t>[</a:t>
            </a:r>
            <a:r>
              <a:rPr lang="zh-CN" altLang="en-US" sz="1200" dirty="0">
                <a:solidFill>
                  <a:srgbClr val="FF0000"/>
                </a:solidFill>
                <a:latin typeface="FZLanTingHeiS-R-GB" charset="-122"/>
                <a:ea typeface="FZLanTingHeiS-R-GB" charset="-122"/>
                <a:cs typeface="FZLanTingHeiS-R-GB" charset="-122"/>
              </a:rPr>
              <a:t>旅行社电话</a:t>
            </a:r>
            <a:r>
              <a:rPr lang="en-US" sz="1200" dirty="0">
                <a:solidFill>
                  <a:srgbClr val="FF0000"/>
                </a:solidFill>
                <a:latin typeface="FZLanTingHeiS-R-GB" charset="-122"/>
                <a:ea typeface="FZLanTingHeiS-R-GB" charset="-122"/>
                <a:cs typeface="FZLanTingHeiS-R-GB" charset="-122"/>
              </a:rPr>
              <a:t>] </a:t>
            </a:r>
          </a:p>
        </p:txBody>
      </p:sp>
      <p:pic>
        <p:nvPicPr>
          <p:cNvPr id="1026" name="Picture 16" descr="mhtml:file://C:\Users\126525\Desktop\Untitled%20Document.mht!http://www.creative.rccl.com/e-lite/RCI/2014/Masters/email_temp/HTML/images/spacer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163" y="8887808"/>
            <a:ext cx="50800" cy="76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/>
          <p:cNvGrpSpPr/>
          <p:nvPr/>
        </p:nvGrpSpPr>
        <p:grpSpPr>
          <a:xfrm>
            <a:off x="317100" y="9647670"/>
            <a:ext cx="6223793" cy="546219"/>
            <a:chOff x="633410" y="9868933"/>
            <a:chExt cx="5591175" cy="546219"/>
          </a:xfrm>
        </p:grpSpPr>
        <p:sp>
          <p:nvSpPr>
            <p:cNvPr id="15" name="Rectangle 14"/>
            <p:cNvSpPr/>
            <p:nvPr/>
          </p:nvSpPr>
          <p:spPr>
            <a:xfrm>
              <a:off x="633410" y="9868933"/>
              <a:ext cx="5591175" cy="54621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633410" y="9874948"/>
              <a:ext cx="5369380" cy="5078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  <a:spcAft>
                  <a:spcPts val="0"/>
                </a:spcAft>
              </a:pPr>
              <a:r>
                <a:rPr lang="en-US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FZLanTingHeiS-R-GB" charset="-122"/>
                  <a:ea typeface="FZLanTingHeiS-R-GB" charset="-122"/>
                  <a:cs typeface="FZLanTingHeiS-R-GB" charset="-122"/>
                </a:rPr>
                <a:t>* </a:t>
              </a:r>
              <a:r>
                <a:rPr lang="zh-CN" altLang="en-US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FZLanTingHeiS-R-GB" charset="-122"/>
                  <a:ea typeface="FZLanTingHeiS-R-GB" charset="-122"/>
                  <a:cs typeface="FZLanTingHeiS-R-GB" charset="-122"/>
                </a:rPr>
                <a:t>适用于合同条款。更多信息请前往船中未来假期柜台免费咨询。</a:t>
              </a:r>
              <a:r>
                <a:rPr lang="en-US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FZLanTingHeiS-R-GB" charset="-122"/>
                  <a:ea typeface="FZLanTingHeiS-R-GB" charset="-122"/>
                  <a:cs typeface="FZLanTingHeiS-R-GB" charset="-122"/>
                </a:rPr>
                <a:t/>
              </a:r>
              <a:br>
                <a:rPr lang="en-US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FZLanTingHeiS-R-GB" charset="-122"/>
                  <a:ea typeface="FZLanTingHeiS-R-GB" charset="-122"/>
                  <a:cs typeface="FZLanTingHeiS-R-GB" charset="-122"/>
                </a:rPr>
              </a:br>
              <a:r>
                <a:rPr lang="en-US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FZLanTingHeiS-R-GB" charset="-122"/>
                  <a:ea typeface="FZLanTingHeiS-R-GB" charset="-122"/>
                  <a:cs typeface="FZLanTingHeiS-R-GB" charset="-122"/>
                </a:rPr>
                <a:t>©2017</a:t>
              </a:r>
              <a:r>
                <a:rPr lang="zh-CN" altLang="en-US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FZLanTingHeiS-R-GB" charset="-122"/>
                  <a:ea typeface="FZLanTingHeiS-R-GB" charset="-122"/>
                  <a:cs typeface="FZLanTingHeiS-R-GB" charset="-122"/>
                </a:rPr>
                <a:t>皇家加勒</a:t>
              </a:r>
              <a:r>
                <a:rPr lang="zh-CN" altLang="en-US" sz="9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FZLanTingHeiS-R-GB" charset="-122"/>
                  <a:ea typeface="FZLanTingHeiS-R-GB" charset="-122"/>
                  <a:cs typeface="FZLanTingHeiS-R-GB" charset="-122"/>
                </a:rPr>
                <a:t>比游轮</a:t>
              </a:r>
              <a:r>
                <a:rPr lang="zh-CN" altLang="en-US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FZLanTingHeiS-R-GB" charset="-122"/>
                  <a:ea typeface="FZLanTingHeiS-R-GB" charset="-122"/>
                  <a:cs typeface="FZLanTingHeiS-R-GB" charset="-122"/>
                </a:rPr>
                <a:t>公司</a:t>
              </a:r>
              <a:r>
                <a:rPr lang="en-US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FZLanTingHeiS-R-GB" charset="-122"/>
                  <a:ea typeface="FZLanTingHeiS-R-GB" charset="-122"/>
                  <a:cs typeface="FZLanTingHeiS-R-GB" charset="-122"/>
                </a:rPr>
                <a:t>   </a:t>
              </a:r>
              <a:r>
                <a:rPr lang="zh-CN" altLang="en-US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FZLanTingHeiS-R-GB" charset="-122"/>
                  <a:ea typeface="FZLanTingHeiS-R-GB" charset="-122"/>
                  <a:cs typeface="FZLanTingHeiS-R-GB" charset="-122"/>
                </a:rPr>
                <a:t>注册：巴哈马  皇家加勒比保留最终解释权 。</a:t>
              </a:r>
              <a:r>
                <a:rPr lang="en-US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FZLanTingHeiS-R-GB" charset="-122"/>
                  <a:ea typeface="FZLanTingHeiS-R-GB" charset="-122"/>
                  <a:cs typeface="FZLanTingHeiS-R-GB" charset="-122"/>
                </a:rPr>
                <a:t>16051243</a:t>
              </a:r>
              <a:endParaRPr lang="en-US" sz="3600" dirty="0">
                <a:solidFill>
                  <a:schemeClr val="tx1">
                    <a:lumMod val="50000"/>
                    <a:lumOff val="50000"/>
                  </a:schemeClr>
                </a:solidFill>
                <a:latin typeface="FZLanTingHeiS-R-GB" charset="-122"/>
                <a:ea typeface="FZLanTingHeiS-R-GB" charset="-122"/>
                <a:cs typeface="FZLanTingHeiS-R-GB" charset="-122"/>
              </a:endParaRPr>
            </a:p>
          </p:txBody>
        </p:sp>
      </p:grpSp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965" t="-1195"/>
          <a:stretch/>
        </p:blipFill>
        <p:spPr>
          <a:xfrm>
            <a:off x="4507173" y="8632753"/>
            <a:ext cx="707952" cy="611061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9">
            <a:duotone>
              <a:prstClr val="black"/>
              <a:schemeClr val="tx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1260" y="8563946"/>
            <a:ext cx="2963837" cy="794594"/>
          </a:xfrm>
          <a:prstGeom prst="rect">
            <a:avLst/>
          </a:prstGeom>
        </p:spPr>
      </p:pic>
      <p:sp>
        <p:nvSpPr>
          <p:cNvPr id="17" name="Right Arrow 18"/>
          <p:cNvSpPr/>
          <p:nvPr/>
        </p:nvSpPr>
        <p:spPr>
          <a:xfrm>
            <a:off x="-3598090" y="7926038"/>
            <a:ext cx="3581400" cy="2301196"/>
          </a:xfrm>
          <a:prstGeom prst="rightArrow">
            <a:avLst/>
          </a:prstGeom>
          <a:solidFill>
            <a:srgbClr val="FF0000">
              <a:alpha val="7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9"/>
          <p:cNvSpPr txBox="1"/>
          <p:nvPr/>
        </p:nvSpPr>
        <p:spPr>
          <a:xfrm>
            <a:off x="-3598090" y="8563945"/>
            <a:ext cx="29391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zh-CN" altLang="en-US" sz="1400" dirty="0" smtClean="0">
                <a:solidFill>
                  <a:schemeClr val="bg1"/>
                </a:solidFill>
                <a:latin typeface="FZLanTingHei-L-GBK" charset="-122"/>
                <a:ea typeface="FZLanTingHei-L-GBK" charset="-122"/>
                <a:cs typeface="FZLanTingHei-L-GBK" charset="-122"/>
              </a:rPr>
              <a:t>请填入您公司的信息；</a:t>
            </a:r>
            <a:endParaRPr lang="en-US" altLang="zh-CN" sz="1400" dirty="0" smtClean="0">
              <a:solidFill>
                <a:schemeClr val="bg1"/>
              </a:solidFill>
              <a:latin typeface="FZLanTingHei-L-GBK" charset="-122"/>
              <a:ea typeface="FZLanTingHei-L-GBK" charset="-122"/>
              <a:cs typeface="FZLanTingHei-L-GBK" charset="-122"/>
            </a:endParaRPr>
          </a:p>
          <a:p>
            <a:pPr marL="342900" indent="-342900">
              <a:buAutoNum type="arabicPeriod"/>
            </a:pPr>
            <a:r>
              <a:rPr lang="zh-CN" altLang="en-US" sz="1400" dirty="0" smtClean="0">
                <a:solidFill>
                  <a:schemeClr val="bg1"/>
                </a:solidFill>
                <a:latin typeface="FZLanTingHei-L-GBK" charset="-122"/>
                <a:ea typeface="FZLanTingHei-L-GBK" charset="-122"/>
                <a:cs typeface="FZLanTingHei-L-GBK" charset="-122"/>
              </a:rPr>
              <a:t>完成后，请“另存为 </a:t>
            </a:r>
            <a:r>
              <a:rPr lang="en-US" altLang="zh-CN" sz="1400" dirty="0" smtClean="0">
                <a:solidFill>
                  <a:schemeClr val="bg1"/>
                </a:solidFill>
                <a:latin typeface="FZLanTingHei-L-GBK" charset="-122"/>
                <a:ea typeface="FZLanTingHei-L-GBK" charset="-122"/>
                <a:cs typeface="FZLanTingHei-L-GBK" charset="-122"/>
              </a:rPr>
              <a:t>PDF</a:t>
            </a:r>
            <a:r>
              <a:rPr lang="zh-CN" altLang="en-US" sz="1400" dirty="0" smtClean="0">
                <a:solidFill>
                  <a:schemeClr val="bg1"/>
                </a:solidFill>
                <a:latin typeface="FZLanTingHei-L-GBK" charset="-122"/>
                <a:ea typeface="FZLanTingHei-L-GBK" charset="-122"/>
                <a:cs typeface="FZLanTingHei-L-GBK" charset="-122"/>
              </a:rPr>
              <a:t>格式”文档，以方便发送至您的客人邮箱或通过微信发送本信息；</a:t>
            </a:r>
            <a:endParaRPr lang="en-US" sz="1400" dirty="0">
              <a:solidFill>
                <a:schemeClr val="bg1"/>
              </a:solidFill>
              <a:latin typeface="FZLanTingHei-L-GBK" charset="-122"/>
              <a:ea typeface="FZLanTingHei-L-GBK" charset="-122"/>
              <a:cs typeface="FZLanTingHei-L-GBK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233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358</TotalTime>
  <Words>83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FZLanTingHei-L-GBK</vt:lpstr>
      <vt:lpstr>FZLanTingHeiS-B-GB</vt:lpstr>
      <vt:lpstr>FZLanTingHeiS-R-GB</vt:lpstr>
      <vt:lpstr>方正兰亭纤黑简体</vt:lpstr>
      <vt:lpstr>Arial</vt:lpstr>
      <vt:lpstr>Calibri</vt:lpstr>
      <vt:lpstr>Calibri Light</vt:lpstr>
      <vt:lpstr>Symbol</vt:lpstr>
      <vt:lpstr>Office Theme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Zhang</dc:creator>
  <cp:lastModifiedBy>Daicy</cp:lastModifiedBy>
  <cp:revision>23</cp:revision>
  <cp:lastPrinted>2017-03-22T08:03:25Z</cp:lastPrinted>
  <dcterms:created xsi:type="dcterms:W3CDTF">2017-03-22T07:23:10Z</dcterms:created>
  <dcterms:modified xsi:type="dcterms:W3CDTF">2018-01-12T05:22:17Z</dcterms:modified>
</cp:coreProperties>
</file>